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PT Serif Bold" panose="020A0703040505020204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  <p:embeddedFont>
      <p:font typeface="SutonnyUniBanglaOMJ" panose="01010600010101010101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8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514788" y="-359713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1" y="6393401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7331326" y="640146"/>
            <a:ext cx="3220300" cy="3000734"/>
          </a:xfrm>
          <a:custGeom>
            <a:avLst/>
            <a:gdLst/>
            <a:ahLst/>
            <a:cxnLst/>
            <a:rect l="l" t="t" r="r" b="b"/>
            <a:pathLst>
              <a:path w="3220300" h="3000734">
                <a:moveTo>
                  <a:pt x="0" y="0"/>
                </a:moveTo>
                <a:lnTo>
                  <a:pt x="3220300" y="0"/>
                </a:lnTo>
                <a:lnTo>
                  <a:pt x="3220300" y="3000734"/>
                </a:lnTo>
                <a:lnTo>
                  <a:pt x="0" y="3000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45099" y="3964730"/>
            <a:ext cx="6286127" cy="94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5"/>
              </a:lnSpc>
            </a:pPr>
            <a:r>
              <a:rPr lang="en-US" sz="5420">
                <a:solidFill>
                  <a:srgbClr val="000000"/>
                </a:solidFill>
                <a:latin typeface="Times New Roman Bold"/>
              </a:rPr>
              <a:t>Final Presentation</a:t>
            </a:r>
            <a:endParaRPr lang="en-US" sz="542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138370"/>
            <a:ext cx="7498312" cy="113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Times New Roman Bold"/>
              </a:rPr>
              <a:t>Course Title: Artificial Intelligence Sessional</a:t>
            </a:r>
            <a:endParaRPr lang="en-US" sz="3100">
              <a:solidFill>
                <a:srgbClr val="000000"/>
              </a:solidFill>
              <a:latin typeface="Times New Roman Bold"/>
            </a:endParaR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Times New Roman Bold"/>
              </a:rPr>
              <a:t>Course Code: CSE-404</a:t>
            </a:r>
            <a:endParaRPr lang="en-US" sz="31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77821" y="5019675"/>
            <a:ext cx="530621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              Group : 3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66608" y="6718001"/>
            <a:ext cx="7686457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Times New Roman Bold"/>
              </a:rPr>
              <a:t>Course Instructors: </a:t>
            </a:r>
            <a:endParaRPr lang="en-US" sz="31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76134" y="7613351"/>
            <a:ext cx="9376527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Asst. Prof. Nusrat Sharmin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420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9585659" y="9164320"/>
            <a:ext cx="9376526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Lec Raiyan Rahman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420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9585659" y="8420436"/>
            <a:ext cx="9367002" cy="112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5"/>
              </a:lnSpc>
            </a:pPr>
            <a:r>
              <a:rPr lang="en-US" sz="3095">
                <a:solidFill>
                  <a:srgbClr val="000000"/>
                </a:solidFill>
                <a:latin typeface="Times New Roman" panose="02020603050405020304"/>
              </a:rPr>
              <a:t>Asst. Prof. Md Akhtaruzzaman </a:t>
            </a:r>
            <a:endParaRPr lang="en-US" sz="3095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419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098" y="3014449"/>
            <a:ext cx="157892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470098" y="1314522"/>
            <a:ext cx="8915833" cy="2055953"/>
            <a:chOff x="0" y="0"/>
            <a:chExt cx="11887777" cy="274127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1887777" cy="1706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8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Discussion </a:t>
              </a:r>
              <a:endParaRPr lang="en-US" sz="8000">
                <a:solidFill>
                  <a:srgbClr val="000000"/>
                </a:solidFill>
                <a:latin typeface="Times New Roman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09963"/>
              <a:ext cx="1188777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0098" y="4202987"/>
            <a:ext cx="15115652" cy="546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Successfully developed a Bangla plagiarism detection tool that can effectively identify plagiarized content in Bangla essays.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algn="just">
              <a:lnSpc>
                <a:spcPts val="4340"/>
              </a:lnSpc>
            </a:p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Utilized pre-processing techniques and cosine similarity calculations to achieve efficient and reliable plagiarism detection.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algn="just">
              <a:lnSpc>
                <a:spcPts val="4340"/>
              </a:lnSpc>
            </a:p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Gained valuable insights and experience in Natural Language Processing (NLP) techniques, including text preprocessing, and similarity calculations.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algn="just">
              <a:lnSpc>
                <a:spcPts val="4340"/>
              </a:lnSpc>
            </a:pPr>
          </a:p>
          <a:p>
            <a:pPr algn="just">
              <a:lnSpc>
                <a:spcPts val="4200"/>
              </a:lnSpc>
            </a:pPr>
          </a:p>
        </p:txBody>
      </p:sp>
      <p:grpSp>
        <p:nvGrpSpPr>
          <p:cNvPr id="7" name="Group 7"/>
          <p:cNvGrpSpPr/>
          <p:nvPr/>
        </p:nvGrpSpPr>
        <p:grpSpPr>
          <a:xfrm rot="0">
            <a:off x="1470098" y="3370475"/>
            <a:ext cx="5050219" cy="1151001"/>
            <a:chOff x="0" y="0"/>
            <a:chExt cx="6733626" cy="1534667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6733626" cy="857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40"/>
                </a:lnSpc>
              </a:pPr>
              <a:r>
                <a:rPr lang="en-US" sz="4000">
                  <a:solidFill>
                    <a:srgbClr val="000000"/>
                  </a:solidFill>
                  <a:latin typeface="Times New Roman Bold"/>
                </a:rPr>
                <a:t>Achievements:</a:t>
              </a:r>
              <a:endParaRPr lang="en-US" sz="4000">
                <a:solidFill>
                  <a:srgbClr val="000000"/>
                </a:solidFill>
                <a:latin typeface="Times New Roman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53213"/>
              <a:ext cx="6733626" cy="481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95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 rot="2152296">
            <a:off x="11499157" y="-4848064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098" y="3014449"/>
            <a:ext cx="157892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470098" y="1314522"/>
            <a:ext cx="16317469" cy="2055953"/>
            <a:chOff x="0" y="0"/>
            <a:chExt cx="21756625" cy="274127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21756625" cy="1706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8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Discussion</a:t>
              </a:r>
              <a:endParaRPr lang="en-US" sz="8000">
                <a:solidFill>
                  <a:srgbClr val="000000"/>
                </a:solidFill>
                <a:latin typeface="Times New Roman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09963"/>
              <a:ext cx="21756625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70098" y="4202987"/>
            <a:ext cx="15115652" cy="383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Expanding the dataset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algn="just">
              <a:lnSpc>
                <a:spcPts val="4340"/>
              </a:lnSpc>
            </a:p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Incorporating advanced NLP techniques(ex : word2vec)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algn="just">
              <a:lnSpc>
                <a:spcPts val="4340"/>
              </a:lnSpc>
            </a:p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Exploring advanced deep learning architectures and optimization techniques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algn="just">
              <a:lnSpc>
                <a:spcPts val="4340"/>
              </a:lnSpc>
            </a:pPr>
          </a:p>
          <a:p>
            <a:pPr algn="just">
              <a:lnSpc>
                <a:spcPts val="4200"/>
              </a:lnSpc>
            </a:pPr>
          </a:p>
        </p:txBody>
      </p:sp>
      <p:grpSp>
        <p:nvGrpSpPr>
          <p:cNvPr id="7" name="Group 7"/>
          <p:cNvGrpSpPr/>
          <p:nvPr/>
        </p:nvGrpSpPr>
        <p:grpSpPr>
          <a:xfrm rot="0">
            <a:off x="1470098" y="3370475"/>
            <a:ext cx="12326404" cy="1151001"/>
            <a:chOff x="0" y="0"/>
            <a:chExt cx="16435205" cy="1534667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16435205" cy="857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40"/>
                </a:lnSpc>
              </a:pPr>
              <a:r>
                <a:rPr lang="en-US" sz="4000">
                  <a:solidFill>
                    <a:srgbClr val="000000"/>
                  </a:solidFill>
                  <a:latin typeface="Times New Roman Bold"/>
                </a:rPr>
                <a:t>Further Potential Improvements:</a:t>
              </a:r>
              <a:endParaRPr lang="en-US" sz="4000">
                <a:solidFill>
                  <a:srgbClr val="000000"/>
                </a:solidFill>
                <a:latin typeface="Times New Roman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53213"/>
              <a:ext cx="16435205" cy="481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95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 rot="2152296">
            <a:off x="11499157" y="-4848064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098" y="3014449"/>
            <a:ext cx="1578920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470098" y="1314522"/>
            <a:ext cx="13331724" cy="2055953"/>
            <a:chOff x="0" y="0"/>
            <a:chExt cx="17775632" cy="274127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7775632" cy="1706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80"/>
                </a:lnSpc>
              </a:pPr>
              <a:r>
                <a:rPr lang="en-US" sz="8000">
                  <a:solidFill>
                    <a:srgbClr val="000000"/>
                  </a:solidFill>
                  <a:latin typeface="Times New Roman Bold"/>
                </a:rPr>
                <a:t>Idea for paper Publication</a:t>
              </a:r>
              <a:endParaRPr lang="en-US" sz="8000">
                <a:solidFill>
                  <a:srgbClr val="000000"/>
                </a:solidFill>
                <a:latin typeface="Times New Roman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09963"/>
              <a:ext cx="1777563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 rot="2152296">
            <a:off x="11900602" y="-5349870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6" y="0"/>
                </a:lnTo>
                <a:lnTo>
                  <a:pt x="10173186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70098" y="4250262"/>
            <a:ext cx="15115652" cy="332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Implementing </a:t>
            </a:r>
            <a:r>
              <a:rPr lang="en-US" sz="3100" b="1">
                <a:solidFill>
                  <a:srgbClr val="000000"/>
                </a:solidFill>
                <a:latin typeface="Times New Roman" panose="02020603050405020304"/>
              </a:rPr>
              <a:t>Word2vec</a:t>
            </a: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 to effectively handle paraphrased content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algn="just">
              <a:lnSpc>
                <a:spcPts val="4340"/>
              </a:lnSpc>
            </a:pPr>
          </a:p>
          <a:p>
            <a:pPr marL="669290" lvl="1" indent="-334645" algn="just">
              <a:lnSpc>
                <a:spcPts val="434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Utilizing </a:t>
            </a:r>
            <a:r>
              <a:rPr lang="en-US" sz="3100" b="1">
                <a:solidFill>
                  <a:srgbClr val="000000"/>
                </a:solidFill>
                <a:latin typeface="Times New Roman" panose="02020603050405020304"/>
              </a:rPr>
              <a:t>deep learning techniques</a:t>
            </a: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, to improve accuracy in detecting plagiarism in Bangla essays.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algn="just">
              <a:lnSpc>
                <a:spcPts val="4340"/>
              </a:lnSpc>
            </a:pP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699" y="4059415"/>
            <a:ext cx="11195394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</a:pPr>
            <a:r>
              <a:rPr lang="en-US" sz="9600">
                <a:solidFill>
                  <a:srgbClr val="000000"/>
                </a:solidFill>
                <a:latin typeface="PT Serif Bold" panose="020A0703040505020204"/>
              </a:rPr>
              <a:t>Thank You</a:t>
            </a:r>
            <a:endParaRPr lang="en-US" sz="9600">
              <a:solidFill>
                <a:srgbClr val="000000"/>
              </a:solidFill>
              <a:latin typeface="PT Serif Bold" panose="020A0703040505020204"/>
            </a:endParaRPr>
          </a:p>
        </p:txBody>
      </p:sp>
      <p:sp>
        <p:nvSpPr>
          <p:cNvPr id="3" name="Freeform 3"/>
          <p:cNvSpPr/>
          <p:nvPr/>
        </p:nvSpPr>
        <p:spPr>
          <a:xfrm rot="2152296">
            <a:off x="10554543" y="2018244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9573" y="1392708"/>
            <a:ext cx="9473988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10"/>
              </a:lnSpc>
              <a:spcBef>
                <a:spcPct val="0"/>
              </a:spcBef>
            </a:pPr>
            <a:r>
              <a:rPr lang="en-US" sz="7925">
                <a:solidFill>
                  <a:srgbClr val="000000"/>
                </a:solidFill>
                <a:latin typeface="Times New Roman Bold"/>
              </a:rPr>
              <a:t>Group Members</a:t>
            </a:r>
            <a:endParaRPr lang="en-US" sz="7925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50850" y="4384232"/>
            <a:ext cx="903576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                          </a:t>
            </a:r>
            <a:r>
              <a:rPr lang="en-US" sz="3000">
                <a:solidFill>
                  <a:srgbClr val="000000"/>
                </a:solidFill>
                <a:latin typeface="Times New Roman Bold"/>
              </a:rPr>
              <a:t>  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Chowdhury Farjana Tur Santona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50850" y="5603432"/>
            <a:ext cx="903576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Muhammad Samee Sevas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50850" y="6293099"/>
            <a:ext cx="903576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Shejuti Binte Feroz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50850" y="6982766"/>
            <a:ext cx="903576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Zakia Tamanna 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45336" y="6972606"/>
            <a:ext cx="564166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202014061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45336" y="4917632"/>
            <a:ext cx="564166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202014010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45336" y="4227965"/>
            <a:ext cx="5641664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        </a:t>
            </a:r>
            <a:r>
              <a:rPr lang="en-US" sz="3000" b="1">
                <a:solidFill>
                  <a:srgbClr val="000000"/>
                </a:solidFill>
                <a:latin typeface="Times New Roman Bold"/>
              </a:rPr>
              <a:t>ID</a:t>
            </a:r>
            <a:endParaRPr lang="en-US" sz="3000" b="1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45336" y="5603432"/>
            <a:ext cx="564166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202014038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445336" y="6293099"/>
            <a:ext cx="564166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202014050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409573" y="2767060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2950850" y="4227965"/>
            <a:ext cx="5641664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              </a:t>
            </a:r>
            <a:r>
              <a:rPr lang="en-US" sz="3000" b="1">
                <a:solidFill>
                  <a:srgbClr val="000000"/>
                </a:solidFill>
                <a:latin typeface="Times New Roman Bold"/>
              </a:rPr>
              <a:t>NAME</a:t>
            </a:r>
            <a:endParaRPr lang="en-US" sz="3000" b="1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50850" y="7668566"/>
            <a:ext cx="9267218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Lt Shadman Shakib                                        201914070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96212" y="5767930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4310" y="3862373"/>
            <a:ext cx="15944990" cy="230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80"/>
              </a:lnSpc>
              <a:spcBef>
                <a:spcPct val="0"/>
              </a:spcBef>
            </a:pPr>
            <a:r>
              <a:rPr lang="en-US" sz="7480">
                <a:solidFill>
                  <a:srgbClr val="000000"/>
                </a:solidFill>
                <a:latin typeface="SutonnyUniBanglaOMJ" panose="01010600010101010101" charset="0"/>
                <a:cs typeface="SutonnyUniBanglaOMJ" panose="01010600010101010101" charset="0"/>
              </a:rPr>
              <a:t>অনুলিপি পরিচ্ছেদক: </a:t>
            </a:r>
            <a:r>
              <a:rPr lang="en-US" sz="7480">
                <a:solidFill>
                  <a:srgbClr val="000000"/>
                </a:solidFill>
                <a:cs typeface="Times New Roman Bold"/>
              </a:rPr>
              <a:t>A Bangla Essay Plagiarism Detector</a:t>
            </a:r>
            <a:endParaRPr lang="en-US" sz="7480">
              <a:solidFill>
                <a:srgbClr val="000000"/>
              </a:solidFill>
              <a:cs typeface="Times New Roman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-450187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317091"/>
            <a:ext cx="1065401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imes New Roman Bold"/>
              </a:rPr>
              <a:t>Idea Overview</a:t>
            </a:r>
            <a:endParaRPr lang="en-US" sz="8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028700" y="2841091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3157367"/>
            <a:ext cx="16230603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0"/>
              </a:lnSpc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The primary objective of our project is to develop a Bangla plagiarism detection tool for essays.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1028700" y="4239407"/>
            <a:ext cx="12326404" cy="1151001"/>
            <a:chOff x="0" y="0"/>
            <a:chExt cx="16435205" cy="1534667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16435205" cy="857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40"/>
                </a:lnSpc>
              </a:pPr>
              <a:r>
                <a:rPr lang="en-US" sz="4000">
                  <a:solidFill>
                    <a:srgbClr val="000000"/>
                  </a:solidFill>
                  <a:latin typeface="Times New Roman Bold"/>
                </a:rPr>
                <a:t>Input:</a:t>
              </a:r>
              <a:endParaRPr lang="en-US" sz="4000">
                <a:solidFill>
                  <a:srgbClr val="000000"/>
                </a:solidFill>
                <a:latin typeface="Times New Roman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3213"/>
              <a:ext cx="16435205" cy="481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95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5115904"/>
            <a:ext cx="1511565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 The model takes a Bangla essay as input, which can be either a direct entry or taken from the test file.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028700" y="6839929"/>
            <a:ext cx="12326404" cy="1151001"/>
            <a:chOff x="0" y="0"/>
            <a:chExt cx="16435205" cy="153466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16435205" cy="857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40"/>
                </a:lnSpc>
              </a:pPr>
              <a:r>
                <a:rPr lang="en-US" sz="4000">
                  <a:solidFill>
                    <a:srgbClr val="000000"/>
                  </a:solidFill>
                  <a:latin typeface="Times New Roman Bold"/>
                </a:rPr>
                <a:t>Output:</a:t>
              </a:r>
              <a:endParaRPr lang="en-US" sz="4000">
                <a:solidFill>
                  <a:srgbClr val="000000"/>
                </a:solidFill>
                <a:latin typeface="Times New Roman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53213"/>
              <a:ext cx="16435205" cy="481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95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7716427"/>
            <a:ext cx="151156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The output indicates whether the essay which is given as input is </a:t>
            </a:r>
            <a:r>
              <a:rPr lang="en-US" sz="3000" b="1">
                <a:solidFill>
                  <a:srgbClr val="000000"/>
                </a:solidFill>
                <a:latin typeface="Times New Roman Bold"/>
              </a:rPr>
              <a:t>plagiarized</a:t>
            </a:r>
            <a:r>
              <a:rPr lang="en-US" sz="3000" b="1">
                <a:solidFill>
                  <a:srgbClr val="000000"/>
                </a:solidFill>
                <a:latin typeface="Times New Roman" panose="02020603050405020304"/>
              </a:rPr>
              <a:t> </a:t>
            </a: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or </a:t>
            </a:r>
            <a:r>
              <a:rPr lang="en-US" sz="3000" b="1">
                <a:solidFill>
                  <a:srgbClr val="000000"/>
                </a:solidFill>
                <a:latin typeface="Times New Roman Bold"/>
              </a:rPr>
              <a:t>not plagiarized</a:t>
            </a:r>
            <a:r>
              <a:rPr lang="en-US" sz="3000">
                <a:solidFill>
                  <a:srgbClr val="000000"/>
                </a:solidFill>
                <a:latin typeface="Times New Roman" panose="02020603050405020304"/>
              </a:rPr>
              <a:t>, providing a binary classification.</a:t>
            </a:r>
            <a:endParaRPr lang="en-US" sz="3000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42106" y="3158540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699" y="164306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846029" y="1980936"/>
            <a:ext cx="8043955" cy="7571707"/>
          </a:xfrm>
          <a:custGeom>
            <a:avLst/>
            <a:gdLst/>
            <a:ahLst/>
            <a:cxnLst/>
            <a:rect l="l" t="t" r="r" b="b"/>
            <a:pathLst>
              <a:path w="8043955" h="7571707">
                <a:moveTo>
                  <a:pt x="0" y="0"/>
                </a:moveTo>
                <a:lnTo>
                  <a:pt x="8043955" y="0"/>
                </a:lnTo>
                <a:lnTo>
                  <a:pt x="8043955" y="7571707"/>
                </a:lnTo>
                <a:lnTo>
                  <a:pt x="0" y="7571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32807"/>
            <a:ext cx="1607351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imes New Roman Bold"/>
              </a:rPr>
              <a:t>Architecture or Experimental Design</a:t>
            </a:r>
            <a:endParaRPr lang="en-US" sz="8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91794" y="9605348"/>
            <a:ext cx="9704412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Figure 1: Workflow for Bangla Essay Plagiarism Detection </a:t>
            </a:r>
            <a:endParaRPr lang="en-US" sz="29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4364" y="3041116"/>
            <a:ext cx="15418882" cy="477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>
              <a:lnSpc>
                <a:spcPts val="465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The datasets we have created are split into </a:t>
            </a:r>
            <a:r>
              <a:rPr lang="en-US" sz="3100">
                <a:solidFill>
                  <a:srgbClr val="000000"/>
                </a:solidFill>
                <a:latin typeface="Times New Roman Bold"/>
              </a:rPr>
              <a:t>two datasets</a:t>
            </a: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 for analyzing plagiarism in Bangla essays.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marL="669290" lvl="1" indent="-334645">
              <a:lnSpc>
                <a:spcPts val="465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The first dataset is stored in an Excel file called "bangla_essay_plagiarism_dataset," which consists of </a:t>
            </a:r>
            <a:r>
              <a:rPr lang="en-US" sz="3100" b="1">
                <a:solidFill>
                  <a:srgbClr val="000000"/>
                </a:solidFill>
                <a:latin typeface="Times New Roman Bold"/>
              </a:rPr>
              <a:t>181 sample</a:t>
            </a:r>
            <a:r>
              <a:rPr lang="en-US" sz="3100">
                <a:solidFill>
                  <a:srgbClr val="000000"/>
                </a:solidFill>
                <a:latin typeface="Times New Roman Bold"/>
              </a:rPr>
              <a:t> original essays </a:t>
            </a: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collected from</a:t>
            </a:r>
            <a:r>
              <a:rPr lang="en-US" sz="3100">
                <a:solidFill>
                  <a:srgbClr val="000000"/>
                </a:solidFill>
                <a:latin typeface="Times New Roman Bold"/>
              </a:rPr>
              <a:t> </a:t>
            </a:r>
            <a:r>
              <a:rPr lang="en-US" sz="3100" b="1">
                <a:solidFill>
                  <a:srgbClr val="000000"/>
                </a:solidFill>
                <a:latin typeface="Times New Roman Bold"/>
              </a:rPr>
              <a:t>6-10 NCTB books</a:t>
            </a:r>
            <a:r>
              <a:rPr lang="en-US" sz="3100">
                <a:solidFill>
                  <a:srgbClr val="000000"/>
                </a:solidFill>
                <a:latin typeface="Times New Roman Bold"/>
              </a:rPr>
              <a:t> </a:t>
            </a: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and various online sources such as</a:t>
            </a:r>
            <a:r>
              <a:rPr lang="en-US" sz="3100">
                <a:solidFill>
                  <a:srgbClr val="000000"/>
                </a:solidFill>
                <a:latin typeface="Times New Roman Bold"/>
              </a:rPr>
              <a:t> </a:t>
            </a:r>
            <a:r>
              <a:rPr lang="en-US" sz="3100" b="1">
                <a:solidFill>
                  <a:srgbClr val="000000"/>
                </a:solidFill>
                <a:latin typeface="Times New Roman Bold"/>
              </a:rPr>
              <a:t>banglarachana.com, hazabarolo.com</a:t>
            </a:r>
            <a:r>
              <a:rPr lang="en-US" sz="3100">
                <a:solidFill>
                  <a:srgbClr val="000000"/>
                </a:solidFill>
                <a:latin typeface="Times New Roman Bold"/>
              </a:rPr>
              <a:t> ,etc</a:t>
            </a: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 for training and analysis.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  <a:p>
            <a:pPr marL="669290" lvl="1" indent="-334645">
              <a:lnSpc>
                <a:spcPts val="465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The second dataset is stored in an Excel file called "bangla_essay_plagiarism_test_dataset," containing </a:t>
            </a:r>
            <a:r>
              <a:rPr lang="en-US" sz="3100" b="1">
                <a:solidFill>
                  <a:srgbClr val="000000"/>
                </a:solidFill>
                <a:latin typeface="Times New Roman Bold"/>
              </a:rPr>
              <a:t>50 essays</a:t>
            </a:r>
            <a:r>
              <a:rPr lang="en-US" sz="3100">
                <a:solidFill>
                  <a:srgbClr val="000000"/>
                </a:solidFill>
                <a:latin typeface="Times New Roman Bold"/>
              </a:rPr>
              <a:t> </a:t>
            </a:r>
            <a:r>
              <a:rPr lang="en-US" sz="3100">
                <a:solidFill>
                  <a:srgbClr val="000000"/>
                </a:solidFill>
                <a:latin typeface="Times New Roman" panose="02020603050405020304"/>
              </a:rPr>
              <a:t> specifically designed by combining the most common essays in a plagiarized manner for testing the performance of plagiarism detection models.</a:t>
            </a:r>
            <a:endParaRPr lang="en-US" sz="31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40419" y="1114676"/>
            <a:ext cx="788989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imes New Roman Bold"/>
              </a:rPr>
              <a:t>Dataset Overview</a:t>
            </a:r>
            <a:endParaRPr lang="en-US" sz="8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028700" y="2841091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4733768" y="8118483"/>
            <a:ext cx="5973235" cy="5928436"/>
          </a:xfrm>
          <a:custGeom>
            <a:avLst/>
            <a:gdLst/>
            <a:ahLst/>
            <a:cxnLst/>
            <a:rect l="l" t="t" r="r" b="b"/>
            <a:pathLst>
              <a:path w="5973235" h="5928436">
                <a:moveTo>
                  <a:pt x="0" y="0"/>
                </a:moveTo>
                <a:lnTo>
                  <a:pt x="5973235" y="0"/>
                </a:lnTo>
                <a:lnTo>
                  <a:pt x="5973235" y="5928436"/>
                </a:lnTo>
                <a:lnTo>
                  <a:pt x="0" y="59284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0588" y="4276220"/>
            <a:ext cx="1287904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imes New Roman Bold"/>
              </a:rPr>
              <a:t>Implementation and Demo</a:t>
            </a:r>
            <a:endParaRPr lang="en-US" sz="8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295650" y="4438145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841091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295650" y="4438145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88711" y="3970608"/>
            <a:ext cx="6309382" cy="5287692"/>
          </a:xfrm>
          <a:custGeom>
            <a:avLst/>
            <a:gdLst/>
            <a:ahLst/>
            <a:cxnLst/>
            <a:rect l="l" t="t" r="r" b="b"/>
            <a:pathLst>
              <a:path w="6309382" h="5287692">
                <a:moveTo>
                  <a:pt x="0" y="0"/>
                </a:moveTo>
                <a:lnTo>
                  <a:pt x="6309381" y="0"/>
                </a:lnTo>
                <a:lnTo>
                  <a:pt x="6309381" y="5287692"/>
                </a:lnTo>
                <a:lnTo>
                  <a:pt x="0" y="528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72610" y="1114676"/>
            <a:ext cx="1541888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imes New Roman Bold"/>
              </a:rPr>
              <a:t> Evaluation</a:t>
            </a:r>
            <a:endParaRPr lang="en-US" sz="8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1660" y="3000248"/>
            <a:ext cx="1541888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 Confusion Matrix</a:t>
            </a:r>
            <a:endParaRPr lang="en-US" sz="40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841091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295650" y="4438145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40419" y="1114676"/>
            <a:ext cx="1541888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imes New Roman Bold"/>
              </a:rPr>
              <a:t> Evaluation (Continued)</a:t>
            </a:r>
            <a:endParaRPr lang="en-US" sz="8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54765" y="2981198"/>
            <a:ext cx="1541888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imes New Roman Bold"/>
              </a:rPr>
              <a:t> Performance Metrics</a:t>
            </a:r>
            <a:endParaRPr lang="en-US" sz="5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49141" y="4362323"/>
            <a:ext cx="15418881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4AAD"/>
                </a:solidFill>
                <a:latin typeface="Times New Roman Bold"/>
              </a:rPr>
              <a:t>Accuracy = 91.83%</a:t>
            </a:r>
            <a:endParaRPr lang="en-US" sz="4000">
              <a:solidFill>
                <a:srgbClr val="004AAD"/>
              </a:solidFill>
              <a:latin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49141" y="5305298"/>
            <a:ext cx="15418881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4AAD"/>
                </a:solidFill>
                <a:latin typeface="Times New Roman Bold"/>
              </a:rPr>
              <a:t>Precision = 90.90%</a:t>
            </a:r>
            <a:endParaRPr lang="en-US" sz="4000">
              <a:solidFill>
                <a:srgbClr val="004AAD"/>
              </a:solidFill>
              <a:latin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49141" y="6248273"/>
            <a:ext cx="15418881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4AAD"/>
                </a:solidFill>
                <a:latin typeface="Times New Roman Bold"/>
              </a:rPr>
              <a:t>Recall = 96.77%</a:t>
            </a:r>
            <a:endParaRPr lang="en-US" sz="4000">
              <a:solidFill>
                <a:srgbClr val="004AAD"/>
              </a:solidFill>
              <a:latin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49141" y="7191248"/>
            <a:ext cx="15418881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4AAD"/>
                </a:solidFill>
                <a:latin typeface="Times New Roman Bold"/>
              </a:rPr>
              <a:t>F1-Score = 93.75%</a:t>
            </a:r>
            <a:endParaRPr lang="en-US" sz="4000">
              <a:solidFill>
                <a:srgbClr val="004AAD"/>
              </a:solidFill>
              <a:latin typeface="Times New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2560</Words>
  <Application>WPS Presentation</Application>
  <PresentationFormat>On-screen Show (4:3)</PresentationFormat>
  <Paragraphs>119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Times New Roman Bold</vt:lpstr>
      <vt:lpstr>Times New Roman</vt:lpstr>
      <vt:lpstr>Times New Roman</vt:lpstr>
      <vt:lpstr>Arial</vt:lpstr>
      <vt:lpstr>PT Serif Bold</vt:lpstr>
      <vt:lpstr>Calibri</vt:lpstr>
      <vt:lpstr>Microsoft YaHei</vt:lpstr>
      <vt:lpstr>Arial Unicode MS</vt:lpstr>
      <vt:lpstr>SutonnyUniBanglaOMJ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Plagarism</dc:title>
  <dc:creator/>
  <cp:lastModifiedBy>Zakia</cp:lastModifiedBy>
  <cp:revision>3</cp:revision>
  <dcterms:created xsi:type="dcterms:W3CDTF">2006-08-16T00:00:00Z</dcterms:created>
  <dcterms:modified xsi:type="dcterms:W3CDTF">2023-06-27T06:46:59Z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4C8859973BF14EEDA5FEB51CDBF3DB48</vt:lpwstr>
  </property>
  <property fmtid="{D5CDD505-2E9C-101B-9397-08002B2CF9AE}" pid="3" name="KSOProductBuildVer">
    <vt:lpwstr>1033-11.2.0.11537</vt:lpwstr>
  </property>
</Properties>
</file>